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</p:sldMasterIdLst>
  <p:notesMasterIdLst>
    <p:notesMasterId r:id="rId54"/>
  </p:notesMasterIdLst>
  <p:handoutMasterIdLst>
    <p:handoutMasterId r:id="rId55"/>
  </p:handoutMasterIdLst>
  <p:sldIdLst>
    <p:sldId id="414" r:id="rId5"/>
    <p:sldId id="258" r:id="rId6"/>
    <p:sldId id="426" r:id="rId7"/>
    <p:sldId id="324" r:id="rId8"/>
    <p:sldId id="423" r:id="rId9"/>
    <p:sldId id="279" r:id="rId10"/>
    <p:sldId id="275" r:id="rId11"/>
    <p:sldId id="320" r:id="rId12"/>
    <p:sldId id="424" r:id="rId13"/>
    <p:sldId id="425" r:id="rId14"/>
    <p:sldId id="417" r:id="rId15"/>
    <p:sldId id="278" r:id="rId16"/>
    <p:sldId id="274" r:id="rId17"/>
    <p:sldId id="413" r:id="rId18"/>
    <p:sldId id="264" r:id="rId19"/>
    <p:sldId id="262" r:id="rId20"/>
    <p:sldId id="267" r:id="rId21"/>
    <p:sldId id="272" r:id="rId22"/>
    <p:sldId id="268" r:id="rId23"/>
    <p:sldId id="270" r:id="rId24"/>
    <p:sldId id="273" r:id="rId25"/>
    <p:sldId id="282" r:id="rId26"/>
    <p:sldId id="283" r:id="rId27"/>
    <p:sldId id="290" r:id="rId28"/>
    <p:sldId id="285" r:id="rId29"/>
    <p:sldId id="291" r:id="rId30"/>
    <p:sldId id="294" r:id="rId31"/>
    <p:sldId id="288" r:id="rId32"/>
    <p:sldId id="289" r:id="rId33"/>
    <p:sldId id="280" r:id="rId34"/>
    <p:sldId id="286" r:id="rId35"/>
    <p:sldId id="287" r:id="rId36"/>
    <p:sldId id="295" r:id="rId37"/>
    <p:sldId id="296" r:id="rId38"/>
    <p:sldId id="297" r:id="rId39"/>
    <p:sldId id="298" r:id="rId40"/>
    <p:sldId id="300" r:id="rId41"/>
    <p:sldId id="301" r:id="rId42"/>
    <p:sldId id="302" r:id="rId43"/>
    <p:sldId id="305" r:id="rId44"/>
    <p:sldId id="307" r:id="rId45"/>
    <p:sldId id="309" r:id="rId46"/>
    <p:sldId id="311" r:id="rId47"/>
    <p:sldId id="313" r:id="rId48"/>
    <p:sldId id="321" r:id="rId49"/>
    <p:sldId id="322" r:id="rId50"/>
    <p:sldId id="323" r:id="rId51"/>
    <p:sldId id="281" r:id="rId52"/>
    <p:sldId id="261" r:id="rId5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53C"/>
    <a:srgbClr val="EF4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7812"/>
  </p:normalViewPr>
  <p:slideViewPr>
    <p:cSldViewPr snapToGrid="0" snapToObjects="1" showGuides="1">
      <p:cViewPr varScale="1">
        <p:scale>
          <a:sx n="111" d="100"/>
          <a:sy n="111" d="100"/>
        </p:scale>
        <p:origin x="78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16DEEBE-3D0F-6249-0042-C20F721634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CEEBCD-B82B-22D4-5AA4-CC552DD228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9088D-DFE2-4F63-B731-9E144E806FB3}" type="datetimeFigureOut">
              <a:rPr lang="nl-BE" smtClean="0"/>
              <a:t>3/06/2026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4EF8CD0-22DA-E239-2A13-405010089F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4F3191B-5E8B-D7EB-AA6F-4925E7D9C6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B1F80-7B40-46A9-AFB7-B410107A74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79617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3150A-840A-3D44-8815-C3D575D53D05}" type="datetimeFigureOut">
              <a:rPr lang="nl-NL" smtClean="0"/>
              <a:t>3-6-2026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17078-DDB8-F240-B9DC-9F2A52BA44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68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Laserenucleatie van de prostaat (</a:t>
            </a:r>
            <a:r>
              <a:rPr lang="nl-NL" dirty="0" err="1"/>
              <a:t>HoLEP</a:t>
            </a:r>
            <a:r>
              <a:rPr lang="nl-NL" dirty="0"/>
              <a:t> en </a:t>
            </a:r>
            <a:r>
              <a:rPr lang="nl-NL" dirty="0" err="1"/>
              <a:t>MiLEP</a:t>
            </a:r>
            <a:r>
              <a:rPr lang="nl-NL" dirty="0"/>
              <a:t>) biedt enkele belangrijke voordelen ten opzichte van de klassieke TURP (prostaatvolumes &lt; 80 ml) en de abdominale (‘open’) </a:t>
            </a:r>
            <a:r>
              <a:rPr lang="nl-NL" dirty="0" err="1"/>
              <a:t>prostatectomie</a:t>
            </a:r>
            <a:r>
              <a:rPr lang="nl-NL" dirty="0"/>
              <a:t> (prostaatvolumes &gt; 80 ml):</a:t>
            </a:r>
          </a:p>
          <a:p>
            <a:r>
              <a:rPr lang="nl-NL" dirty="0"/>
              <a:t>Laserenucleatie kan alle prostaatvolumes behandelen.</a:t>
            </a:r>
          </a:p>
          <a:p>
            <a:r>
              <a:rPr lang="nl-NL" dirty="0"/>
              <a:t>De laser schroeit de bloedvaten onmiddellijk dicht, zodat er minder bloedverlies optreedt tijdens de ingreep en de kans op bloedingen na de ingreep verkleint.</a:t>
            </a:r>
          </a:p>
          <a:p>
            <a:r>
              <a:rPr lang="nl-NL" dirty="0"/>
              <a:t>In vergelijking met een TURP heeft de patiënt na een laserenucleatie een krachtiger urinestaal en verkleint het risico op een </a:t>
            </a:r>
            <a:r>
              <a:rPr lang="nl-NL" dirty="0" err="1"/>
              <a:t>heringreep</a:t>
            </a:r>
            <a:r>
              <a:rPr lang="nl-NL" dirty="0"/>
              <a:t> door aangroei van het goedaardig prostaatweefsel.</a:t>
            </a:r>
          </a:p>
          <a:p>
            <a:r>
              <a:rPr lang="nl-NL" dirty="0"/>
              <a:t>De blaassonde hoeft meestal maar 1 of 2 dagen ter plaatse te blijven, waardoor de hospitalisatieduur aanzienlijk verkort en de procedure kostenefficiënt is, zowel ten opzichte van TURP als de abdominale </a:t>
            </a:r>
            <a:r>
              <a:rPr lang="nl-NL" dirty="0" err="1"/>
              <a:t>prostatectomie</a:t>
            </a:r>
            <a:r>
              <a:rPr lang="nl-NL" dirty="0"/>
              <a:t>.</a:t>
            </a:r>
          </a:p>
          <a:p>
            <a:r>
              <a:rPr lang="nl-NL" dirty="0"/>
              <a:t>Bij volumineuze prostaten moet de patiënt niet herstellen van een </a:t>
            </a:r>
            <a:r>
              <a:rPr lang="nl-NL" dirty="0" err="1"/>
              <a:t>onderbuikincisie</a:t>
            </a:r>
            <a:r>
              <a:rPr lang="nl-NL" dirty="0"/>
              <a:t>. Uiteraard is er bij een laserenucleatie na de procedure ook geen litteken ter hoogte van de onderbuik.</a:t>
            </a:r>
          </a:p>
          <a:p>
            <a:r>
              <a:rPr lang="nl-NL" dirty="0"/>
              <a:t>Een bijkomend voordeel van een Holmium-lasertoestel is dat de laserenergie ook heel geschikt is voor de – eventueel gelijktijdige – behandeling van </a:t>
            </a:r>
            <a:r>
              <a:rPr lang="nl-NL" dirty="0" err="1"/>
              <a:t>urolithiasis</a:t>
            </a:r>
            <a:r>
              <a:rPr lang="nl-NL" dirty="0"/>
              <a:t> (blaasstenen, ureterstenen en nierstenen).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6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MiLEP </a:t>
            </a:r>
            <a:r>
              <a:rPr lang="en-US" dirty="0"/>
              <a:t>stands for Minimally Invasive Laser Enucleation of the Prostate. It's a surgical procedure to treat benign prostatic hyperplasia (BPH) by using laser to remove enlarged prostate tissue with smaller instruments, reducing invasiveness and recovery time compared to traditional methods.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530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99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96153" y="1122363"/>
            <a:ext cx="6604355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396154" y="3602038"/>
            <a:ext cx="6604354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 - Datum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8CF93DE-2845-DC4A-BD4A-C0A4C4B58173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6290" y="983455"/>
            <a:ext cx="9504219" cy="1325563"/>
          </a:xfrm>
        </p:spPr>
        <p:txBody>
          <a:bodyPr/>
          <a:lstStyle>
            <a:lvl1pPr>
              <a:defRPr b="1" i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r>
              <a:rPr lang="nl-NL" dirty="0"/>
              <a:t>Titel slide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96290" y="2309017"/>
            <a:ext cx="9504219" cy="3867945"/>
          </a:xfr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8A6788D-310C-84F2-74D4-3E4BA84BAAF6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6290" y="983455"/>
            <a:ext cx="9504219" cy="1325563"/>
          </a:xfrm>
        </p:spPr>
        <p:txBody>
          <a:bodyPr/>
          <a:lstStyle/>
          <a:p>
            <a:r>
              <a:rPr lang="nl-NL" dirty="0"/>
              <a:t>Titel slide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96290" y="2309017"/>
            <a:ext cx="9504219" cy="3867945"/>
          </a:xfr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FE25042-DFA7-489C-55CA-547388965965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6290" y="983455"/>
            <a:ext cx="9504219" cy="1325563"/>
          </a:xfrm>
        </p:spPr>
        <p:txBody>
          <a:bodyPr/>
          <a:lstStyle/>
          <a:p>
            <a:r>
              <a:rPr lang="nl-NL" dirty="0"/>
              <a:t>Titel slide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96290" y="2309017"/>
            <a:ext cx="9504219" cy="3867945"/>
          </a:xfrm>
        </p:spPr>
        <p:txBody>
          <a:bodyPr/>
          <a:lstStyle>
            <a:lvl1pPr marL="0" indent="0">
              <a:buNone/>
              <a:defRPr sz="24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025224D-743D-8635-43C2-0F1CFAE0E383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6290" y="983455"/>
            <a:ext cx="9504219" cy="435546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slide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1F2E69D-8B24-AAAC-7C03-9CF2043BA863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solidFill>
                  <a:schemeClr val="bg1"/>
                </a:solidFill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1496290" y="983455"/>
            <a:ext cx="9504219" cy="435546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slide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A45B821-EC17-CAD9-1B35-7198AB7D0534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solidFill>
                  <a:schemeClr val="bg1"/>
                </a:solidFill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1496290" y="983455"/>
            <a:ext cx="9504219" cy="435546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slide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6A73368-B784-A059-24C8-9963C8E23F33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solidFill>
                  <a:schemeClr val="bg1"/>
                </a:solidFill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6A73368-B784-A059-24C8-9963C8E23F33}"/>
              </a:ext>
            </a:extLst>
          </p:cNvPr>
          <p:cNvSpPr txBox="1"/>
          <p:nvPr userDrawn="1"/>
        </p:nvSpPr>
        <p:spPr>
          <a:xfrm>
            <a:off x="11571436" y="171803"/>
            <a:ext cx="620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0194518-32B9-4169-B106-84A63410630B}" type="slidenum">
              <a:rPr lang="nl-BE" sz="1100" smtClean="0">
                <a:solidFill>
                  <a:schemeClr val="bg1"/>
                </a:solidFill>
                <a:latin typeface="Aptos" panose="020B0004020202020204" pitchFamily="34" charset="0"/>
              </a:rPr>
              <a:pPr algn="ctr"/>
              <a:t>‹nr.›</a:t>
            </a:fld>
            <a:endParaRPr lang="nl-BE" sz="11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8EC612-AB2F-CA83-2771-42FB1F693D5B}"/>
              </a:ext>
            </a:extLst>
          </p:cNvPr>
          <p:cNvSpPr txBox="1"/>
          <p:nvPr userDrawn="1"/>
        </p:nvSpPr>
        <p:spPr>
          <a:xfrm>
            <a:off x="3329152" y="2299594"/>
            <a:ext cx="553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ptos" panose="020B0004020202020204" pitchFamily="34" charset="0"/>
              </a:rPr>
              <a:t>Volg ons op </a:t>
            </a:r>
            <a:r>
              <a:rPr lang="nl-BE" sz="3200" b="1" dirty="0">
                <a:solidFill>
                  <a:schemeClr val="bg1"/>
                </a:solidFill>
                <a:latin typeface="Aptos" panose="020B0004020202020204" pitchFamily="34" charset="0"/>
              </a:rPr>
              <a:t>zas.be</a:t>
            </a:r>
            <a:r>
              <a:rPr lang="nl-BE" sz="3200" dirty="0">
                <a:solidFill>
                  <a:schemeClr val="bg1"/>
                </a:solidFill>
                <a:latin typeface="Aptos" panose="020B0004020202020204" pitchFamily="34" charset="0"/>
              </a:rPr>
              <a:t> en</a:t>
            </a:r>
            <a:endParaRPr lang="nl-BE" sz="32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599A4483-5B2E-4A75-2D02-E17E4011F984}"/>
              </a:ext>
            </a:extLst>
          </p:cNvPr>
          <p:cNvGrpSpPr/>
          <p:nvPr userDrawn="1"/>
        </p:nvGrpSpPr>
        <p:grpSpPr>
          <a:xfrm>
            <a:off x="4828230" y="3120278"/>
            <a:ext cx="2535540" cy="789410"/>
            <a:chOff x="4614124" y="3515709"/>
            <a:chExt cx="3063604" cy="953816"/>
          </a:xfrm>
        </p:grpSpPr>
        <p:pic>
          <p:nvPicPr>
            <p:cNvPr id="6" name="Afbeelding 5" descr="Afbeelding met logo, symbool, Lettertype, Graphics&#10;&#10;Automatisch gegenereerde beschrijving">
              <a:extLst>
                <a:ext uri="{FF2B5EF4-FFF2-40B4-BE49-F238E27FC236}">
                  <a16:creationId xmlns:a16="http://schemas.microsoft.com/office/drawing/2014/main" id="{0D887EA4-6EC2-17C0-684F-2521093B1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308" t="26273" r="29236" b="29441"/>
            <a:stretch/>
          </p:blipFill>
          <p:spPr>
            <a:xfrm>
              <a:off x="4614124" y="3515710"/>
              <a:ext cx="914400" cy="953815"/>
            </a:xfrm>
            <a:prstGeom prst="rect">
              <a:avLst/>
            </a:prstGeom>
          </p:spPr>
        </p:pic>
        <p:pic>
          <p:nvPicPr>
            <p:cNvPr id="7" name="Afbeelding 6" descr="Afbeelding met cirkel, Graphics, schermopname, symbool&#10;&#10;Automatisch gegenereerde beschrijving">
              <a:extLst>
                <a:ext uri="{FF2B5EF4-FFF2-40B4-BE49-F238E27FC236}">
                  <a16:creationId xmlns:a16="http://schemas.microsoft.com/office/drawing/2014/main" id="{FC5F1001-72EC-99E4-1920-F96397339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986" t="26735" r="28594" b="29017"/>
            <a:stretch/>
          </p:blipFill>
          <p:spPr>
            <a:xfrm>
              <a:off x="5678215" y="3515710"/>
              <a:ext cx="914400" cy="953815"/>
            </a:xfrm>
            <a:prstGeom prst="rect">
              <a:avLst/>
            </a:prstGeom>
          </p:spPr>
        </p:pic>
        <p:pic>
          <p:nvPicPr>
            <p:cNvPr id="8" name="Afbeelding 7" descr="Afbeelding met logo, symbool, Graphics, schermopname&#10;&#10;Automatisch gegenereerde beschrijving">
              <a:extLst>
                <a:ext uri="{FF2B5EF4-FFF2-40B4-BE49-F238E27FC236}">
                  <a16:creationId xmlns:a16="http://schemas.microsoft.com/office/drawing/2014/main" id="{9F84AAC1-9CCA-DD90-5FF0-65A0A3954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842" t="25831" r="27715" b="29920"/>
            <a:stretch/>
          </p:blipFill>
          <p:spPr>
            <a:xfrm>
              <a:off x="6698179" y="3515709"/>
              <a:ext cx="979549" cy="953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37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96290" y="983456"/>
            <a:ext cx="9504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96290" y="2309019"/>
            <a:ext cx="9504219" cy="3867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933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8453C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EF4123"/>
        </a:buClr>
        <a:buFont typeface="Arial"/>
        <a:buNone/>
        <a:defRPr sz="2800" b="0" kern="1200">
          <a:solidFill>
            <a:srgbClr val="08453C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4123"/>
        </a:buClr>
        <a:buFont typeface="Arial"/>
        <a:buChar char="•"/>
        <a:defRPr sz="2400" b="0" kern="1200">
          <a:solidFill>
            <a:srgbClr val="08453C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4123"/>
        </a:buClr>
        <a:buFont typeface="Arial"/>
        <a:buChar char="•"/>
        <a:defRPr sz="2000" b="0" kern="1200">
          <a:solidFill>
            <a:srgbClr val="08453C"/>
          </a:solidFill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8453C"/>
          </a:solidFill>
          <a:latin typeface="Gill Sans" charset="0"/>
          <a:ea typeface="Gill Sans" charset="0"/>
          <a:cs typeface="Gill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8453C"/>
          </a:solidFill>
          <a:latin typeface="Gill Sans" charset="0"/>
          <a:ea typeface="Gill Sans" charset="0"/>
          <a:cs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D451-8AA7-BACC-553B-3FCA29B37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8F733-9E7B-BE73-64DA-1864F450A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2856" y="1612002"/>
            <a:ext cx="8226287" cy="2387600"/>
          </a:xfrm>
        </p:spPr>
        <p:txBody>
          <a:bodyPr>
            <a:normAutofit/>
          </a:bodyPr>
          <a:lstStyle/>
          <a:p>
            <a:r>
              <a:rPr lang="nl-NL" sz="4400" dirty="0"/>
              <a:t>“Mister Beam </a:t>
            </a:r>
            <a:r>
              <a:rPr lang="nl-NL" sz="4400" dirty="0" err="1"/>
              <a:t>and</a:t>
            </a:r>
            <a:r>
              <a:rPr lang="nl-NL" sz="4400" dirty="0"/>
              <a:t> </a:t>
            </a:r>
            <a:r>
              <a:rPr lang="nl-NL" sz="4400" dirty="0" err="1"/>
              <a:t>the</a:t>
            </a:r>
            <a:r>
              <a:rPr lang="nl-NL" sz="4400" dirty="0"/>
              <a:t> </a:t>
            </a:r>
            <a:r>
              <a:rPr lang="nl-NL" sz="4400" dirty="0" err="1"/>
              <a:t>Prostate</a:t>
            </a:r>
            <a:r>
              <a:rPr lang="nl-NL" sz="4400" dirty="0"/>
              <a:t>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3CA8A0-C49D-B3D6-C59D-E21EE2281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3845" y="4098994"/>
            <a:ext cx="6604354" cy="1655762"/>
          </a:xfrm>
        </p:spPr>
        <p:txBody>
          <a:bodyPr>
            <a:normAutofit/>
          </a:bodyPr>
          <a:lstStyle/>
          <a:p>
            <a:r>
              <a:rPr lang="nl-NL" sz="2000" b="1" dirty="0"/>
              <a:t>Symposium Urologen ZAS</a:t>
            </a:r>
          </a:p>
          <a:p>
            <a:r>
              <a:rPr lang="nl-NL" sz="2000" b="1" dirty="0"/>
              <a:t>4 juni 2026</a:t>
            </a:r>
          </a:p>
        </p:txBody>
      </p:sp>
    </p:spTree>
    <p:extLst>
      <p:ext uri="{BB962C8B-B14F-4D97-AF65-F5344CB8AC3E}">
        <p14:creationId xmlns:p14="http://schemas.microsoft.com/office/powerpoint/2010/main" val="178441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5492E47-F8EA-0D2D-06AB-40EEB89ADA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CECEE"/>
              </a:clrFrom>
              <a:clrTo>
                <a:srgbClr val="ECEC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262" y="223208"/>
            <a:ext cx="10905930" cy="62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5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FB068-E41E-D864-3A57-BCECB0D0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Afbeelding">
            <a:extLst>
              <a:ext uri="{FF2B5EF4-FFF2-40B4-BE49-F238E27FC236}">
                <a16:creationId xmlns:a16="http://schemas.microsoft.com/office/drawing/2014/main" id="{B25EA293-57A5-95D2-D68A-AEA02EA64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19854"/>
          <a:stretch>
            <a:fillRect/>
          </a:stretch>
        </p:blipFill>
        <p:spPr bwMode="auto">
          <a:xfrm>
            <a:off x="1981199" y="3918857"/>
            <a:ext cx="9398111" cy="27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B89A79-BFEA-D7DB-E9DA-935A71922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6" descr="Afbeelding">
            <a:extLst>
              <a:ext uri="{FF2B5EF4-FFF2-40B4-BE49-F238E27FC236}">
                <a16:creationId xmlns:a16="http://schemas.microsoft.com/office/drawing/2014/main" id="{3716EEB6-0BBF-E155-2DE6-82D5FCAD0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81" y="-628256"/>
            <a:ext cx="4548983" cy="454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fbeelding">
            <a:extLst>
              <a:ext uri="{FF2B5EF4-FFF2-40B4-BE49-F238E27FC236}">
                <a16:creationId xmlns:a16="http://schemas.microsoft.com/office/drawing/2014/main" id="{C615176D-D389-031B-0AFF-79F8D799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97" y="467100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81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5EEFA-7B2D-4063-1A07-BA6C16C9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gebeurt in het weefsel 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D63CBB-492C-D7DE-F222-74F8DBFE5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dirty="0"/>
          </a:p>
          <a:p>
            <a:r>
              <a:rPr lang="nl-NL" dirty="0"/>
              <a:t>Wanneer de laser het weefsel raakt:</a:t>
            </a:r>
          </a:p>
          <a:p>
            <a:r>
              <a:rPr lang="nl-NL" dirty="0"/>
              <a:t>Water absorbeert energie </a:t>
            </a:r>
          </a:p>
          <a:p>
            <a:r>
              <a:rPr lang="nl-NL" dirty="0"/>
              <a:t>Temperatuur stijgt extreem snel </a:t>
            </a:r>
          </a:p>
          <a:p>
            <a:r>
              <a:rPr lang="nl-NL" dirty="0"/>
              <a:t>Water verdampt → micro-explosies </a:t>
            </a:r>
          </a:p>
          <a:p>
            <a:r>
              <a:rPr lang="nl-NL" dirty="0"/>
              <a:t>Cellen worden mechanisch uit elkaar getrokken </a:t>
            </a:r>
          </a:p>
          <a:p>
            <a:r>
              <a:rPr lang="nl-NL" dirty="0"/>
              <a:t>👉 Dit proces heet </a:t>
            </a:r>
            <a:r>
              <a:rPr lang="nl-NL" dirty="0" err="1"/>
              <a:t>fotothermische</a:t>
            </a:r>
            <a:r>
              <a:rPr lang="nl-NL" dirty="0"/>
              <a:t> ablatie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7053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8CF87-B47F-1897-2D57-A2ECF740E6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5BEA09F-F869-88DB-0FBA-C300C402B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EF8C33-6A9D-B9AD-E859-9A98DF51F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53" y="1122363"/>
            <a:ext cx="6339133" cy="405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95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20E0B-6557-8D23-94C4-E1FC5D91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48" y="519405"/>
            <a:ext cx="9504221" cy="1325564"/>
          </a:xfrm>
        </p:spPr>
        <p:txBody>
          <a:bodyPr/>
          <a:lstStyle/>
          <a:p>
            <a:r>
              <a:rPr lang="nl-BE" dirty="0"/>
              <a:t>Benigne prostaathyperplasie (BPE)</a:t>
            </a:r>
            <a:br>
              <a:rPr lang="nl-BE" dirty="0"/>
            </a:br>
            <a:r>
              <a:rPr lang="nl-BE" dirty="0"/>
              <a:t>	Benigne Prostaat Obstructie (BPO)</a:t>
            </a:r>
          </a:p>
        </p:txBody>
      </p:sp>
      <p:pic>
        <p:nvPicPr>
          <p:cNvPr id="5" name="Afbeelding 4" descr="enlargedprostate2.jpg">
            <a:extLst>
              <a:ext uri="{FF2B5EF4-FFF2-40B4-BE49-F238E27FC236}">
                <a16:creationId xmlns:a16="http://schemas.microsoft.com/office/drawing/2014/main" id="{FD10444F-B7D7-A3D0-FA0E-1EDD2111C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8"/>
          <a:stretch>
            <a:fillRect/>
          </a:stretch>
        </p:blipFill>
        <p:spPr>
          <a:xfrm>
            <a:off x="1163216" y="2377440"/>
            <a:ext cx="5294177" cy="396115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DB5406-EC59-4564-B0D7-368828C1A4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3711" r="53937"/>
          <a:stretch>
            <a:fillRect/>
          </a:stretch>
        </p:blipFill>
        <p:spPr>
          <a:xfrm>
            <a:off x="7449209" y="4302270"/>
            <a:ext cx="3707155" cy="185593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83087B5-75AD-47CB-B340-ED4B459EB3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4825" r="53937"/>
          <a:stretch>
            <a:fillRect/>
          </a:stretch>
        </p:blipFill>
        <p:spPr>
          <a:xfrm>
            <a:off x="7449209" y="2312655"/>
            <a:ext cx="3707154" cy="18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11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00F4316-F6CE-9313-0509-97C692EAF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75" b="11134"/>
          <a:stretch>
            <a:fillRect/>
          </a:stretch>
        </p:blipFill>
        <p:spPr>
          <a:xfrm>
            <a:off x="2475780" y="-863722"/>
            <a:ext cx="7240438" cy="4072747"/>
          </a:xfrm>
          <a:prstGeom prst="rect">
            <a:avLst/>
          </a:prstGeom>
          <a:noFill/>
        </p:spPr>
      </p:pic>
      <p:pic>
        <p:nvPicPr>
          <p:cNvPr id="1026" name="Picture 2" descr="Holmium Laser Enucleation of the Prostate Is Associated with Complications  and Sequelae Even in the Hands of an Experienced Surgeon Following  Completion of the Learning Curve - European Urology Focus">
            <a:extLst>
              <a:ext uri="{FF2B5EF4-FFF2-40B4-BE49-F238E27FC236}">
                <a16:creationId xmlns:a16="http://schemas.microsoft.com/office/drawing/2014/main" id="{2FDEBA16-5D88-DE99-2968-B48BE476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69" y="2868616"/>
            <a:ext cx="7448461" cy="368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936F9A6-B527-830E-662D-99CA20933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934" y="501650"/>
            <a:ext cx="8643420" cy="6288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671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0D7A6-A5B8-1F66-0CE3-23C56E36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6CECC1E-81E1-BF84-2739-3BEF7F7FC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1942" y="1494631"/>
            <a:ext cx="2708116" cy="38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05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31381B-4762-429C-2EB8-34BB4A7D7A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BD3C68-07A9-454A-F06D-4679D2E43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EE5F79-B250-6636-300F-A974ACCC2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74" y="0"/>
            <a:ext cx="1027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EBEE1-D072-694B-4DAF-F9A52285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6E137CB-ECC0-ED8E-97A7-8D454D029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3671" y="1576974"/>
            <a:ext cx="5077551" cy="42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6290" y="1540046"/>
            <a:ext cx="9504219" cy="4355461"/>
          </a:xfrm>
        </p:spPr>
        <p:txBody>
          <a:bodyPr/>
          <a:lstStyle/>
          <a:p>
            <a:r>
              <a:rPr lang="nl-NL" dirty="0"/>
              <a:t>Laserbehandeling voor BPH</a:t>
            </a:r>
            <a:br>
              <a:rPr lang="nl-NL" dirty="0"/>
            </a:br>
            <a:br>
              <a:rPr lang="nl-NL" dirty="0"/>
            </a:br>
            <a:r>
              <a:rPr lang="nl-NL" sz="3200" i="1" dirty="0" err="1"/>
              <a:t>HoLEP</a:t>
            </a:r>
            <a:br>
              <a:rPr lang="nl-NL" sz="3200" i="1" dirty="0"/>
            </a:br>
            <a:r>
              <a:rPr lang="nl-NL" sz="3200" i="1" dirty="0" err="1"/>
              <a:t>MiLEP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543166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52775-D447-6224-2C9F-CAB077D9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E3654BC-87BA-9885-1AB3-2E0484D233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151095"/>
              </p:ext>
            </p:extLst>
          </p:nvPr>
        </p:nvGraphicFramePr>
        <p:xfrm>
          <a:off x="1497735" y="983455"/>
          <a:ext cx="9502774" cy="2255151"/>
        </p:xfrm>
        <a:graphic>
          <a:graphicData uri="http://schemas.openxmlformats.org/drawingml/2006/table">
            <a:tbl>
              <a:tblPr firstRow="1" firstCol="1" bandRow="1"/>
              <a:tblGrid>
                <a:gridCol w="4751387">
                  <a:extLst>
                    <a:ext uri="{9D8B030D-6E8A-4147-A177-3AD203B41FA5}">
                      <a16:colId xmlns:a16="http://schemas.microsoft.com/office/drawing/2014/main" val="2871510015"/>
                    </a:ext>
                  </a:extLst>
                </a:gridCol>
                <a:gridCol w="4751387">
                  <a:extLst>
                    <a:ext uri="{9D8B030D-6E8A-4147-A177-3AD203B41FA5}">
                      <a16:colId xmlns:a16="http://schemas.microsoft.com/office/drawing/2014/main" val="1558767452"/>
                    </a:ext>
                  </a:extLst>
                </a:gridCol>
              </a:tblGrid>
              <a:tr h="331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Summary of </a:t>
                      </a:r>
                      <a:r>
                        <a:rPr lang="nl-BE" sz="1100" b="1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evidence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b="1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66859"/>
                  </a:ext>
                </a:extLst>
              </a:tr>
              <a:tr h="455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Laser enucleation of the prostate using 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Ho:YAG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laser (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HoLEP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 demonstrates similar mid- to long-term efficacy when compared to TURP.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1b</a:t>
                      </a:r>
                      <a:endParaRPr lang="nl-B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224965"/>
                  </a:ext>
                </a:extLst>
              </a:tr>
              <a:tr h="455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Laser enucleation of the prostate using 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Ho:YAG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laser (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HoLEP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 demonstrates similar short-term safety when compared to TURP.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1a</a:t>
                      </a:r>
                      <a:endParaRPr lang="nl-B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388096"/>
                  </a:ext>
                </a:extLst>
              </a:tr>
              <a:tr h="455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Laser enucleation of the prostate using 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Ho:YAG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laser (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HoLEP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 demonstrates longer operation times, but a more favourable perioperative profile when compared to TURP.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1a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493984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8D41A16-70C2-548F-74C0-ABB3BCBB7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31569"/>
              </p:ext>
            </p:extLst>
          </p:nvPr>
        </p:nvGraphicFramePr>
        <p:xfrm>
          <a:off x="1497013" y="3775803"/>
          <a:ext cx="9502774" cy="1127575"/>
        </p:xfrm>
        <a:graphic>
          <a:graphicData uri="http://schemas.openxmlformats.org/drawingml/2006/table">
            <a:tbl>
              <a:tblPr firstRow="1" firstCol="1" bandRow="1"/>
              <a:tblGrid>
                <a:gridCol w="4751387">
                  <a:extLst>
                    <a:ext uri="{9D8B030D-6E8A-4147-A177-3AD203B41FA5}">
                      <a16:colId xmlns:a16="http://schemas.microsoft.com/office/drawing/2014/main" val="1066046982"/>
                    </a:ext>
                  </a:extLst>
                </a:gridCol>
                <a:gridCol w="4751387">
                  <a:extLst>
                    <a:ext uri="{9D8B030D-6E8A-4147-A177-3AD203B41FA5}">
                      <a16:colId xmlns:a16="http://schemas.microsoft.com/office/drawing/2014/main" val="4143526623"/>
                    </a:ext>
                  </a:extLst>
                </a:gridCol>
              </a:tblGrid>
              <a:tr h="331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Recommendation</a:t>
                      </a:r>
                      <a:endParaRPr lang="nl-B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Strength rating</a:t>
                      </a:r>
                      <a:endParaRPr lang="nl-B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956603"/>
                  </a:ext>
                </a:extLst>
              </a:tr>
              <a:tr h="579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Offer laser enucleation of the prostate using 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Ho:YAG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laser (</a:t>
                      </a:r>
                      <a:r>
                        <a:rPr lang="en-GB" sz="11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HoLEP</a:t>
                      </a:r>
                      <a:r>
                        <a:rPr lang="en-GB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 to men with moderate-to-severe LUTS/benign prostatic obstruction as an alternative to transurethral resection of the prostate or open prostatectomy.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BE" sz="11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Strong</a:t>
                      </a:r>
                      <a:endParaRPr lang="nl-BE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586" marR="105586" marT="105586" marB="105586">
                    <a:lnL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59196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6D179BD-2EE1-CABC-6324-EDA5B3456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7859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36D2B-8062-98F7-80E0-E2AB77545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37CF9F-4407-23A1-C0D4-335951B96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E1D94E-8536-16DF-F3A8-B4281DCFF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91" y="79292"/>
            <a:ext cx="6805279" cy="6541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101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E1DF0FC-6256-F4A9-8B49-6D178166D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93" b="1100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8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DB28E9F-1606-BC80-017B-FDD0E1864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33" b="176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989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3549B6-53B6-1571-E02D-13721D81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368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046197C-F717-3BE1-B8DD-F7FC1F9D6A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2371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F39C7-9AD2-CEE3-85E4-642FDE29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9EB052-4B77-A80C-73B5-B16DC309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F55EED-E5F0-99BD-2015-A27EF97E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84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3442E6C-0BCD-365B-BCA1-265C732B8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31" b="1886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072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3EF85D0-E025-3C5A-85D0-9D81402EAC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41" b="195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8839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2E1007-5335-F911-5873-114EF0A9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50" b="183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94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1E0B7-119D-238D-0A4A-3F89D45C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038B89-7455-F478-4420-74DEC9A33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-Terminologie</a:t>
            </a:r>
          </a:p>
          <a:p>
            <a:r>
              <a:rPr lang="nl-BE" dirty="0"/>
              <a:t>-Fysica</a:t>
            </a:r>
          </a:p>
          <a:p>
            <a:r>
              <a:rPr lang="nl-BE" dirty="0"/>
              <a:t>-BPE</a:t>
            </a:r>
          </a:p>
          <a:p>
            <a:r>
              <a:rPr lang="nl-BE" dirty="0"/>
              <a:t>-European Association </a:t>
            </a:r>
            <a:r>
              <a:rPr lang="nl-BE" dirty="0" err="1"/>
              <a:t>Guidelines</a:t>
            </a:r>
            <a:endParaRPr lang="nl-BE" dirty="0"/>
          </a:p>
          <a:p>
            <a:r>
              <a:rPr lang="nl-BE" dirty="0"/>
              <a:t>-Opstelling ‘real life’ in OK</a:t>
            </a:r>
            <a:br>
              <a:rPr lang="nl-BE" dirty="0"/>
            </a:br>
            <a:r>
              <a:rPr lang="nl-BE" dirty="0"/>
              <a:t>-Resultaten / complicaties/voordelen</a:t>
            </a:r>
          </a:p>
          <a:p>
            <a:r>
              <a:rPr lang="nl-BE" dirty="0"/>
              <a:t>-Post-</a:t>
            </a:r>
            <a:r>
              <a:rPr lang="nl-BE" dirty="0" err="1"/>
              <a:t>operativum</a:t>
            </a:r>
            <a:r>
              <a:rPr lang="nl-BE" dirty="0"/>
              <a:t> : waarop letten ?</a:t>
            </a:r>
          </a:p>
          <a:p>
            <a:r>
              <a:rPr lang="nl-BE" dirty="0"/>
              <a:t>-Take home </a:t>
            </a:r>
            <a:r>
              <a:rPr lang="nl-BE" dirty="0" err="1"/>
              <a:t>messages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756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8D2E68A-8C7A-4A0F-F5EC-472CD269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483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AC7CBF9-CE27-C0E7-5646-1712B331C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8" b="926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9015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CEC870A-4D92-8D90-2B38-FE6ECDE3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17" b="1088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788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F9F6733-7478-C998-EB71-0D73601F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63" b="57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787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4DF5218-59B0-8508-38B9-299C6CD2FE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28" b="917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5341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CE2D099-F64C-DB8A-150F-57AF3AC2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03" b="869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41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617E05-85AB-BCCD-7177-E6F051F5D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03" b="869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9073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9AE1456-BE26-DB3B-E3C5-C65CEE54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70" b="75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94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99A196-33F8-68AF-5D33-0E7031B61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39" b="256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604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1934648-437B-6892-ADCC-2F9867EF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95" b="1750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5444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6BA54-1F48-F596-9EB4-8E6E65866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HoLEP</a:t>
            </a:r>
            <a:r>
              <a:rPr lang="nl-BE" dirty="0"/>
              <a:t>	-  </a:t>
            </a:r>
            <a:r>
              <a:rPr lang="nl-BE" dirty="0" err="1"/>
              <a:t>MiLEP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59BF94-B996-09F4-0746-A21C9EEDA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b="1" dirty="0"/>
              <a:t>Ho</a:t>
            </a:r>
            <a:r>
              <a:rPr lang="nl-BE" dirty="0"/>
              <a:t>lmium</a:t>
            </a:r>
          </a:p>
          <a:p>
            <a:r>
              <a:rPr lang="nl-BE" b="1" dirty="0"/>
              <a:t>      L</a:t>
            </a:r>
            <a:r>
              <a:rPr lang="nl-BE" dirty="0"/>
              <a:t>aser </a:t>
            </a:r>
          </a:p>
          <a:p>
            <a:r>
              <a:rPr lang="nl-BE" b="1" dirty="0"/>
              <a:t>        </a:t>
            </a:r>
            <a:r>
              <a:rPr lang="nl-BE" b="1" dirty="0" err="1"/>
              <a:t>E</a:t>
            </a:r>
            <a:r>
              <a:rPr lang="nl-BE" dirty="0" err="1"/>
              <a:t>nucleation</a:t>
            </a:r>
            <a:r>
              <a:rPr lang="nl-BE" dirty="0"/>
              <a:t> of </a:t>
            </a:r>
            <a:r>
              <a:rPr lang="nl-BE" dirty="0" err="1"/>
              <a:t>the</a:t>
            </a:r>
            <a:endParaRPr lang="nl-BE" dirty="0"/>
          </a:p>
          <a:p>
            <a:r>
              <a:rPr lang="nl-BE" b="1" dirty="0"/>
              <a:t>          </a:t>
            </a:r>
            <a:r>
              <a:rPr lang="nl-BE" b="1" dirty="0" err="1"/>
              <a:t>P</a:t>
            </a:r>
            <a:r>
              <a:rPr lang="nl-BE" dirty="0" err="1"/>
              <a:t>rostate</a:t>
            </a:r>
            <a:endParaRPr lang="nl-BE" dirty="0"/>
          </a:p>
          <a:p>
            <a:endParaRPr lang="nl-BE" dirty="0"/>
          </a:p>
          <a:p>
            <a:r>
              <a:rPr lang="nl-BE" b="1" dirty="0" err="1"/>
              <a:t>Mi</a:t>
            </a:r>
            <a:r>
              <a:rPr lang="nl-BE" dirty="0" err="1"/>
              <a:t>nimal</a:t>
            </a:r>
            <a:r>
              <a:rPr lang="nl-BE" dirty="0"/>
              <a:t> </a:t>
            </a:r>
            <a:r>
              <a:rPr lang="nl-BE" dirty="0" err="1"/>
              <a:t>invasive</a:t>
            </a:r>
            <a:r>
              <a:rPr lang="nl-BE" dirty="0"/>
              <a:t> </a:t>
            </a:r>
          </a:p>
          <a:p>
            <a:r>
              <a:rPr lang="nl-BE" b="1" dirty="0"/>
              <a:t>      L</a:t>
            </a:r>
            <a:r>
              <a:rPr lang="nl-BE" dirty="0"/>
              <a:t>aser </a:t>
            </a:r>
          </a:p>
          <a:p>
            <a:r>
              <a:rPr lang="nl-BE" b="1" dirty="0"/>
              <a:t>        </a:t>
            </a:r>
            <a:r>
              <a:rPr lang="nl-BE" b="1" dirty="0" err="1"/>
              <a:t>E</a:t>
            </a:r>
            <a:r>
              <a:rPr lang="nl-BE" dirty="0" err="1"/>
              <a:t>nucleation</a:t>
            </a:r>
            <a:r>
              <a:rPr lang="nl-BE" dirty="0"/>
              <a:t> of </a:t>
            </a:r>
            <a:r>
              <a:rPr lang="nl-BE" dirty="0" err="1"/>
              <a:t>the</a:t>
            </a:r>
            <a:endParaRPr lang="nl-BE" dirty="0"/>
          </a:p>
          <a:p>
            <a:r>
              <a:rPr lang="nl-BE" b="1" dirty="0"/>
              <a:t>          </a:t>
            </a:r>
            <a:r>
              <a:rPr lang="nl-BE" b="1" dirty="0" err="1"/>
              <a:t>P</a:t>
            </a:r>
            <a:r>
              <a:rPr lang="nl-BE" dirty="0" err="1"/>
              <a:t>rostate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959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E1A5828-27A3-7AC7-7964-7492A9F26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41" b="935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747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4B2A5A-3177-D45E-0CA0-96A9E54A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03" b="1269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3030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1D6FD0F-8A54-4F6C-293E-A899CCF03C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89" b="181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0478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39A1FCB-BCFE-9833-00E7-C4567971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32" b="2146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1490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BDA8973-EF21-2A4D-10B0-D6BCD186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611" y="501650"/>
            <a:ext cx="4716066" cy="6288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714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CF1D4-FAAB-74F8-25C9-10406A78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981B01-90BD-C6CC-B429-A8E241615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-Hospitalisatieduur : één nacht </a:t>
            </a:r>
          </a:p>
          <a:p>
            <a:r>
              <a:rPr lang="nl-BE" dirty="0"/>
              <a:t>-Kortere </a:t>
            </a:r>
            <a:r>
              <a:rPr lang="nl-BE" dirty="0" err="1"/>
              <a:t>catheterisatieduur</a:t>
            </a:r>
            <a:r>
              <a:rPr lang="nl-BE" dirty="0"/>
              <a:t> dan bij </a:t>
            </a:r>
            <a:r>
              <a:rPr lang="nl-BE" dirty="0" err="1"/>
              <a:t>TURp</a:t>
            </a:r>
            <a:endParaRPr lang="nl-BE" dirty="0"/>
          </a:p>
          <a:p>
            <a:r>
              <a:rPr lang="nl-BE" dirty="0"/>
              <a:t>-Voorkeursbehandeling voor grote prostaten</a:t>
            </a:r>
          </a:p>
          <a:p>
            <a:r>
              <a:rPr lang="nl-BE" dirty="0"/>
              <a:t>-Transfusienood : nagenoeg nihil</a:t>
            </a:r>
          </a:p>
          <a:p>
            <a:r>
              <a:rPr lang="nl-BE" dirty="0"/>
              <a:t>-Geen TUR syndroom</a:t>
            </a:r>
          </a:p>
          <a:p>
            <a:r>
              <a:rPr lang="nl-BE" dirty="0"/>
              <a:t>-Retrograde ejaculatie : zoals bij </a:t>
            </a:r>
            <a:r>
              <a:rPr lang="nl-BE" dirty="0" err="1"/>
              <a:t>TURp</a:t>
            </a:r>
            <a:r>
              <a:rPr lang="nl-BE" dirty="0"/>
              <a:t> : 70 – 90 %</a:t>
            </a:r>
          </a:p>
          <a:p>
            <a:r>
              <a:rPr lang="nl-BE" dirty="0"/>
              <a:t>-Incontinentie : 0,2 – 0,4 % versus 1 – 2 % bij TURP</a:t>
            </a:r>
          </a:p>
        </p:txBody>
      </p:sp>
    </p:spTree>
    <p:extLst>
      <p:ext uri="{BB962C8B-B14F-4D97-AF65-F5344CB8AC3E}">
        <p14:creationId xmlns:p14="http://schemas.microsoft.com/office/powerpoint/2010/main" val="2877112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C0498-250F-8905-6543-AE53CCFC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EABE5-CB4E-EA33-6D2D-07C41B697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-Urethrastrictuur : 2 – 4 %, vergelijkbaar met </a:t>
            </a:r>
            <a:r>
              <a:rPr lang="nl-BE" dirty="0" err="1"/>
              <a:t>TURp</a:t>
            </a:r>
            <a:endParaRPr lang="nl-BE" dirty="0"/>
          </a:p>
          <a:p>
            <a:r>
              <a:rPr lang="nl-BE" dirty="0"/>
              <a:t>-Duurzaamheid : dissectie tot op prostaatkapsel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2446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639A9-7DB3-E5C4-36FC-81BCBED1D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Aandachtspunten </a:t>
            </a:r>
            <a:r>
              <a:rPr lang="nl-BE" dirty="0" err="1"/>
              <a:t>postop</a:t>
            </a:r>
            <a:r>
              <a:rPr lang="nl-BE" dirty="0"/>
              <a:t> periode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16C8B5-D819-AA87-A96E-0F9078536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6-8 weken relatieve rust :</a:t>
            </a:r>
          </a:p>
          <a:p>
            <a:r>
              <a:rPr lang="nl-BE" dirty="0"/>
              <a:t>-Af en toe hematurie</a:t>
            </a:r>
          </a:p>
          <a:p>
            <a:r>
              <a:rPr lang="nl-BE" dirty="0"/>
              <a:t>-Stoelgangspatroon</a:t>
            </a:r>
          </a:p>
          <a:p>
            <a:r>
              <a:rPr lang="nl-BE" dirty="0"/>
              <a:t>-</a:t>
            </a:r>
            <a:r>
              <a:rPr lang="nl-BE" dirty="0" err="1"/>
              <a:t>Urgency</a:t>
            </a:r>
            <a:r>
              <a:rPr lang="nl-BE" dirty="0"/>
              <a:t>, </a:t>
            </a:r>
            <a:r>
              <a:rPr lang="nl-BE" dirty="0" err="1"/>
              <a:t>urge</a:t>
            </a:r>
            <a:r>
              <a:rPr lang="nl-BE" dirty="0"/>
              <a:t> incontinentie … anticholinergica / </a:t>
            </a:r>
            <a:r>
              <a:rPr lang="nl-BE" dirty="0" err="1"/>
              <a:t>beta</a:t>
            </a:r>
            <a:r>
              <a:rPr lang="nl-BE" dirty="0"/>
              <a:t>-agonisten</a:t>
            </a:r>
          </a:p>
          <a:p>
            <a:r>
              <a:rPr lang="nl-BE" dirty="0"/>
              <a:t>-</a:t>
            </a:r>
            <a:r>
              <a:rPr lang="nl-BE" dirty="0" err="1"/>
              <a:t>Pyurie</a:t>
            </a:r>
            <a:r>
              <a:rPr lang="nl-BE" dirty="0"/>
              <a:t> </a:t>
            </a:r>
          </a:p>
          <a:p>
            <a:r>
              <a:rPr lang="nl-BE" dirty="0"/>
              <a:t>-Desnoods, na 6-tal weken, bekkenbodemkine</a:t>
            </a:r>
          </a:p>
        </p:txBody>
      </p:sp>
    </p:spTree>
    <p:extLst>
      <p:ext uri="{BB962C8B-B14F-4D97-AF65-F5344CB8AC3E}">
        <p14:creationId xmlns:p14="http://schemas.microsoft.com/office/powerpoint/2010/main" val="825686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D894E-5DB0-CB1D-47A9-6693C949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938B35-C60A-69C9-5603-C1742EB6A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290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6817E-80B4-85D8-7D9B-38F10064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</a:t>
            </a:r>
            <a:r>
              <a:rPr lang="nl-BE" b="0" dirty="0"/>
              <a:t>natomische</a:t>
            </a:r>
            <a:r>
              <a:rPr lang="nl-BE" dirty="0"/>
              <a:t> E</a:t>
            </a:r>
            <a:r>
              <a:rPr lang="nl-BE" b="0" dirty="0"/>
              <a:t>ndoscopische</a:t>
            </a:r>
            <a:r>
              <a:rPr lang="nl-BE" dirty="0"/>
              <a:t> </a:t>
            </a:r>
            <a:r>
              <a:rPr lang="nl-BE" b="0" dirty="0"/>
              <a:t>Enucleatie van de </a:t>
            </a:r>
            <a:r>
              <a:rPr lang="nl-BE" dirty="0"/>
              <a:t>P</a:t>
            </a:r>
            <a:r>
              <a:rPr lang="nl-BE" b="0" dirty="0"/>
              <a:t>rostaat</a:t>
            </a:r>
            <a:r>
              <a:rPr lang="nl-BE" dirty="0"/>
              <a:t> (AEEP)</a:t>
            </a:r>
          </a:p>
        </p:txBody>
      </p:sp>
      <p:pic>
        <p:nvPicPr>
          <p:cNvPr id="4" name="Picture 3" descr="HoLEP | minimally invasive prostate surgery">
            <a:extLst>
              <a:ext uri="{FF2B5EF4-FFF2-40B4-BE49-F238E27FC236}">
                <a16:creationId xmlns:a16="http://schemas.microsoft.com/office/drawing/2014/main" id="{44CB8CC6-D2F0-2BAF-3B47-47287C63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34" y="2631115"/>
            <a:ext cx="8344606" cy="30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9FC78-619E-66A3-0E8F-D63829DE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0" y="983455"/>
            <a:ext cx="9739897" cy="1325563"/>
          </a:xfrm>
        </p:spPr>
        <p:txBody>
          <a:bodyPr/>
          <a:lstStyle/>
          <a:p>
            <a:r>
              <a:rPr lang="nl-BE" dirty="0"/>
              <a:t>L</a:t>
            </a:r>
            <a:r>
              <a:rPr lang="nl-BE" b="0" dirty="0"/>
              <a:t>ight </a:t>
            </a:r>
            <a:r>
              <a:rPr lang="nl-BE" b="0" dirty="0" err="1"/>
              <a:t>Amplification</a:t>
            </a:r>
            <a:br>
              <a:rPr lang="nl-BE" b="0" dirty="0"/>
            </a:br>
            <a:r>
              <a:rPr lang="nl-BE" b="0" dirty="0"/>
              <a:t> </a:t>
            </a:r>
            <a:r>
              <a:rPr lang="nl-BE" b="0" dirty="0" err="1"/>
              <a:t>by</a:t>
            </a:r>
            <a:r>
              <a:rPr lang="nl-BE" b="0" dirty="0"/>
              <a:t> </a:t>
            </a:r>
            <a:r>
              <a:rPr lang="nl-BE" dirty="0" err="1"/>
              <a:t>S</a:t>
            </a:r>
            <a:r>
              <a:rPr lang="nl-BE" b="0" dirty="0" err="1"/>
              <a:t>timulated</a:t>
            </a:r>
            <a:r>
              <a:rPr lang="nl-BE" dirty="0"/>
              <a:t> </a:t>
            </a:r>
            <a:r>
              <a:rPr lang="nl-BE" dirty="0" err="1"/>
              <a:t>E</a:t>
            </a:r>
            <a:r>
              <a:rPr lang="nl-BE" b="0" dirty="0" err="1"/>
              <a:t>mission</a:t>
            </a:r>
            <a:r>
              <a:rPr lang="nl-BE" b="0" dirty="0"/>
              <a:t> of </a:t>
            </a:r>
            <a:r>
              <a:rPr lang="nl-BE" dirty="0" err="1"/>
              <a:t>R</a:t>
            </a:r>
            <a:r>
              <a:rPr lang="nl-BE" b="0" dirty="0" err="1"/>
              <a:t>adiation</a:t>
            </a:r>
            <a:endParaRPr lang="nl-BE" b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BB3B52-D1F4-D8A7-D380-4DB85F60B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290" y="2309017"/>
            <a:ext cx="10296488" cy="3867945"/>
          </a:xfrm>
        </p:spPr>
        <p:txBody>
          <a:bodyPr>
            <a:normAutofit/>
          </a:bodyPr>
          <a:lstStyle/>
          <a:p>
            <a:r>
              <a:rPr lang="nl-BE" dirty="0"/>
              <a:t>Drie elementen nodig : </a:t>
            </a:r>
          </a:p>
          <a:p>
            <a:r>
              <a:rPr lang="nl-BE" dirty="0"/>
              <a:t>-Actief medium (gas, kristal …)</a:t>
            </a:r>
          </a:p>
          <a:p>
            <a:r>
              <a:rPr lang="nl-BE" dirty="0"/>
              <a:t>-Energiepomp : om elektronen te exciteren (bv. elektriciteit)</a:t>
            </a:r>
          </a:p>
          <a:p>
            <a:r>
              <a:rPr lang="nl-BE" dirty="0"/>
              <a:t>-Optische resonator : spiegels die licht heen en weer kaatsen  :    	versterking</a:t>
            </a:r>
          </a:p>
        </p:txBody>
      </p:sp>
    </p:spTree>
    <p:extLst>
      <p:ext uri="{BB962C8B-B14F-4D97-AF65-F5344CB8AC3E}">
        <p14:creationId xmlns:p14="http://schemas.microsoft.com/office/powerpoint/2010/main" val="939689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DAB22-82A4-E798-5F40-D06B33F8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0" y="605769"/>
            <a:ext cx="9504219" cy="1325563"/>
          </a:xfrm>
        </p:spPr>
        <p:txBody>
          <a:bodyPr/>
          <a:lstStyle/>
          <a:p>
            <a:r>
              <a:rPr lang="nl-BE" dirty="0" err="1"/>
              <a:t>Ho</a:t>
            </a:r>
            <a:r>
              <a:rPr lang="nl-BE" b="0" dirty="0" err="1"/>
              <a:t>lmium</a:t>
            </a:r>
            <a:r>
              <a:rPr lang="nl-BE" dirty="0" err="1"/>
              <a:t>:YAG</a:t>
            </a:r>
            <a:r>
              <a:rPr lang="nl-BE" dirty="0"/>
              <a:t> </a:t>
            </a:r>
            <a:r>
              <a:rPr lang="nl-BE" b="0" dirty="0"/>
              <a:t>laser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43C444-26FE-6E03-A090-BFB199663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290" y="1931331"/>
            <a:ext cx="10256732" cy="3867945"/>
          </a:xfrm>
        </p:spPr>
        <p:txBody>
          <a:bodyPr>
            <a:normAutofit/>
          </a:bodyPr>
          <a:lstStyle/>
          <a:p>
            <a:r>
              <a:rPr lang="nl-NL" dirty="0"/>
              <a:t>golflengte van </a:t>
            </a:r>
            <a:r>
              <a:rPr lang="nl-NL" b="1" dirty="0"/>
              <a:t>≈ 2100 nm (infrarood)</a:t>
            </a:r>
          </a:p>
          <a:p>
            <a:r>
              <a:rPr lang="nl-NL" dirty="0"/>
              <a:t>- sterke absorptie door water (en dus door menselijk weefsel, dat grotendeels uit water bestaat) </a:t>
            </a:r>
          </a:p>
          <a:p>
            <a:r>
              <a:rPr lang="nl-NL" dirty="0"/>
              <a:t>- zeer </a:t>
            </a:r>
            <a:r>
              <a:rPr lang="nl-NL" b="1" dirty="0"/>
              <a:t>ondiepe penetratie</a:t>
            </a:r>
            <a:r>
              <a:rPr lang="nl-NL" dirty="0"/>
              <a:t> (~0,4 mm) → precies snijden zonder diepe schade </a:t>
            </a:r>
          </a:p>
          <a:p>
            <a:endParaRPr lang="nl-NL" dirty="0"/>
          </a:p>
          <a:p>
            <a:r>
              <a:rPr lang="nl-NL" dirty="0"/>
              <a:t>👉 nauwkeurige dissectie van weefsel </a:t>
            </a:r>
          </a:p>
          <a:p>
            <a:r>
              <a:rPr lang="nl-NL" dirty="0"/>
              <a:t>👉 directe coagulatie (bloedvaten worden meteen dichtgeschroeid) </a:t>
            </a:r>
          </a:p>
          <a:p>
            <a:r>
              <a:rPr lang="nl-NL" dirty="0"/>
              <a:t>👉 minder bloedverlies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820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F02D1-F08B-F7F7-4C7B-015797AB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89" y="320673"/>
            <a:ext cx="9504219" cy="1325563"/>
          </a:xfrm>
        </p:spPr>
        <p:txBody>
          <a:bodyPr/>
          <a:lstStyle/>
          <a:p>
            <a:r>
              <a:rPr lang="nl-BE" dirty="0"/>
              <a:t>Holmium : YAG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5DE16C-EC63-8126-9327-C79DE24B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288" y="1495027"/>
            <a:ext cx="9504219" cy="3867945"/>
          </a:xfrm>
        </p:spPr>
        <p:txBody>
          <a:bodyPr/>
          <a:lstStyle/>
          <a:p>
            <a:r>
              <a:rPr lang="nl-BE" dirty="0"/>
              <a:t>Holmium : magnetische eigenschappen</a:t>
            </a:r>
          </a:p>
          <a:p>
            <a:r>
              <a:rPr lang="nl-BE" dirty="0"/>
              <a:t>YAG : Yttrium – Aluminium – Granaat : kristal waarop </a:t>
            </a:r>
            <a:r>
              <a:rPr lang="nl-BE" dirty="0" err="1"/>
              <a:t>lasermateraal</a:t>
            </a:r>
            <a:r>
              <a:rPr lang="nl-BE" dirty="0"/>
              <a:t> gefixeerd is</a:t>
            </a:r>
          </a:p>
        </p:txBody>
      </p:sp>
      <p:pic>
        <p:nvPicPr>
          <p:cNvPr id="4" name="Afbeelding 3" descr="ho:yag">
            <a:extLst>
              <a:ext uri="{FF2B5EF4-FFF2-40B4-BE49-F238E27FC236}">
                <a16:creationId xmlns:a16="http://schemas.microsoft.com/office/drawing/2014/main" id="{3CFACB8B-92AE-1E31-4D45-4646D328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03" r="13065" b="5363"/>
          <a:stretch>
            <a:fillRect/>
          </a:stretch>
        </p:blipFill>
        <p:spPr>
          <a:xfrm>
            <a:off x="2385390" y="2966623"/>
            <a:ext cx="6723823" cy="35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6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Quanta System Cyber Ho Family - Tobrix">
            <a:extLst>
              <a:ext uri="{FF2B5EF4-FFF2-40B4-BE49-F238E27FC236}">
                <a16:creationId xmlns:a16="http://schemas.microsoft.com/office/drawing/2014/main" id="{C7CD9283-5566-2775-3979-11F627141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188" y="2258668"/>
            <a:ext cx="7781392" cy="5143500"/>
          </a:xfrm>
          <a:prstGeom prst="rect">
            <a:avLst/>
          </a:prstGeom>
        </p:spPr>
      </p:pic>
      <p:pic>
        <p:nvPicPr>
          <p:cNvPr id="5" name="Afbeelding 4" descr="pulsed laser">
            <a:extLst>
              <a:ext uri="{FF2B5EF4-FFF2-40B4-BE49-F238E27FC236}">
                <a16:creationId xmlns:a16="http://schemas.microsoft.com/office/drawing/2014/main" id="{F49E5EF4-3392-D922-A5A6-1FF0871B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476" r="19534"/>
          <a:stretch>
            <a:fillRect/>
          </a:stretch>
        </p:blipFill>
        <p:spPr>
          <a:xfrm>
            <a:off x="1285256" y="894521"/>
            <a:ext cx="7356820" cy="1574999"/>
          </a:xfrm>
          <a:prstGeom prst="rect">
            <a:avLst/>
          </a:prstGeom>
        </p:spPr>
      </p:pic>
      <p:pic>
        <p:nvPicPr>
          <p:cNvPr id="6" name="Afbeelding 5" descr="Quanta Lasers - Lusonics">
            <a:extLst>
              <a:ext uri="{FF2B5EF4-FFF2-40B4-BE49-F238E27FC236}">
                <a16:creationId xmlns:a16="http://schemas.microsoft.com/office/drawing/2014/main" id="{1352D1CF-2355-D734-4F91-F3D93A45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23" y="327991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8721"/>
      </p:ext>
    </p:extLst>
  </p:cSld>
  <p:clrMapOvr>
    <a:masterClrMapping/>
  </p:clrMapOvr>
</p:sld>
</file>

<file path=ppt/theme/theme1.xml><?xml version="1.0" encoding="utf-8"?>
<a:theme xmlns:a="http://schemas.openxmlformats.org/drawingml/2006/main" name="ZAS-thema">
  <a:themeElements>
    <a:clrScheme name="ZAS-kleuren">
      <a:dk1>
        <a:srgbClr val="08453C"/>
      </a:dk1>
      <a:lt1>
        <a:srgbClr val="FFFFFF"/>
      </a:lt1>
      <a:dk2>
        <a:srgbClr val="08453C"/>
      </a:dk2>
      <a:lt2>
        <a:srgbClr val="E7E6E6"/>
      </a:lt2>
      <a:accent1>
        <a:srgbClr val="EF4123"/>
      </a:accent1>
      <a:accent2>
        <a:srgbClr val="266B5E"/>
      </a:accent2>
      <a:accent3>
        <a:srgbClr val="6FC7B6"/>
      </a:accent3>
      <a:accent4>
        <a:srgbClr val="51AE32"/>
      </a:accent4>
      <a:accent5>
        <a:srgbClr val="D3D800"/>
      </a:accent5>
      <a:accent6>
        <a:srgbClr val="4996D2"/>
      </a:accent6>
      <a:hlink>
        <a:srgbClr val="EF4123"/>
      </a:hlink>
      <a:folHlink>
        <a:srgbClr val="8C4123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ZAS-presentation-stramien" id="{97CC9A2A-8310-B347-8D63-6F0064199EE7}" vid="{20733471-19B1-C34F-A39C-A2290EF59A61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b745ba5-49e7-4030-85e5-54af355f483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0B2A4CF610C044AEEE40C12016F50F" ma:contentTypeVersion="10" ma:contentTypeDescription="Een nieuw document maken." ma:contentTypeScope="" ma:versionID="f26cdc5cf8a6c9807b23e867c33c5d4e">
  <xsd:schema xmlns:xsd="http://www.w3.org/2001/XMLSchema" xmlns:xs="http://www.w3.org/2001/XMLSchema" xmlns:p="http://schemas.microsoft.com/office/2006/metadata/properties" xmlns:ns3="cb745ba5-49e7-4030-85e5-54af355f483f" targetNamespace="http://schemas.microsoft.com/office/2006/metadata/properties" ma:root="true" ma:fieldsID="c45f39f780eba643cfb9b7ec5c0d7263" ns3:_="">
    <xsd:import namespace="cb745ba5-49e7-4030-85e5-54af355f48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45ba5-49e7-4030-85e5-54af355f48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61103-C0D5-4347-BDD7-7460ADA21FDE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b745ba5-49e7-4030-85e5-54af355f483f"/>
  </ds:schemaRefs>
</ds:datastoreItem>
</file>

<file path=customXml/itemProps2.xml><?xml version="1.0" encoding="utf-8"?>
<ds:datastoreItem xmlns:ds="http://schemas.openxmlformats.org/officeDocument/2006/customXml" ds:itemID="{EECDF66C-F583-480F-ABBD-CC03215778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745ba5-49e7-4030-85e5-54af355f48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2C3DA5-5C99-4EDD-9903-F7BB5F14E0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ZAS-presentation-stramien</Template>
  <TotalTime>0</TotalTime>
  <Words>731</Words>
  <Application>Microsoft Office PowerPoint</Application>
  <PresentationFormat>Breedbeeld</PresentationFormat>
  <Paragraphs>86</Paragraphs>
  <Slides>49</Slides>
  <Notes>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4" baseType="lpstr">
      <vt:lpstr>Aptos</vt:lpstr>
      <vt:lpstr>Arial</vt:lpstr>
      <vt:lpstr>Calibri</vt:lpstr>
      <vt:lpstr>Gill Sans</vt:lpstr>
      <vt:lpstr>ZAS-thema</vt:lpstr>
      <vt:lpstr>“Mister Beam and the Prostate”</vt:lpstr>
      <vt:lpstr>Laserbehandeling voor BPH  HoLEP MiLEP</vt:lpstr>
      <vt:lpstr>PowerPoint-presentatie</vt:lpstr>
      <vt:lpstr>HoLEP -  MiLEP</vt:lpstr>
      <vt:lpstr>Anatomische Endoscopische Enucleatie van de Prostaat (AEEP)</vt:lpstr>
      <vt:lpstr>Light Amplification  by Stimulated Emission of Radiation</vt:lpstr>
      <vt:lpstr>Holmium:YAG laser</vt:lpstr>
      <vt:lpstr>Holmium : YAG</vt:lpstr>
      <vt:lpstr>PowerPoint-presentatie</vt:lpstr>
      <vt:lpstr>PowerPoint-presentatie</vt:lpstr>
      <vt:lpstr>PowerPoint-presentatie</vt:lpstr>
      <vt:lpstr>Wat gebeurt in het weefsel ? </vt:lpstr>
      <vt:lpstr>PowerPoint-presentatie</vt:lpstr>
      <vt:lpstr>Benigne prostaathyperplasie (BPE)  Benigne Prostaat Obstructie (BPO)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Resultaten</vt:lpstr>
      <vt:lpstr>Resultaten</vt:lpstr>
      <vt:lpstr>Aandachtspunten postop periode</vt:lpstr>
      <vt:lpstr>Vragen?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Elfi Hermans</dc:creator>
  <cp:lastModifiedBy>Eric Vergauwe</cp:lastModifiedBy>
  <cp:revision>56</cp:revision>
  <dcterms:created xsi:type="dcterms:W3CDTF">2022-11-24T15:08:56Z</dcterms:created>
  <dcterms:modified xsi:type="dcterms:W3CDTF">2026-06-03T15:27:42Z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0x0101007C0B2A4CF610C044AEEE40C12016F50F</vt:lpwstr>
  </property>
  <property fmtid="{D5CDD505-2E9C-101B-9397-08002B2CF9AE}" pid="3" name="MediaServiceImageTags">
    <vt:lpwstr/>
  </property>
</Properties>
</file>